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3"/>
    <p:sldId id="258" r:id="rId4"/>
    <p:sldId id="282" r:id="rId5"/>
    <p:sldId id="283" r:id="rId6"/>
    <p:sldId id="285" r:id="rId7"/>
    <p:sldId id="308" r:id="rId8"/>
    <p:sldId id="286" r:id="rId9"/>
    <p:sldId id="287" r:id="rId10"/>
    <p:sldId id="288" r:id="rId12"/>
    <p:sldId id="289" r:id="rId13"/>
    <p:sldId id="284" r:id="rId14"/>
    <p:sldId id="291" r:id="rId15"/>
    <p:sldId id="290" r:id="rId16"/>
    <p:sldId id="292" r:id="rId17"/>
    <p:sldId id="293" r:id="rId18"/>
    <p:sldId id="294" r:id="rId19"/>
    <p:sldId id="296" r:id="rId20"/>
    <p:sldId id="295" r:id="rId21"/>
    <p:sldId id="297" r:id="rId22"/>
    <p:sldId id="298" r:id="rId23"/>
    <p:sldId id="299" r:id="rId24"/>
    <p:sldId id="302" r:id="rId25"/>
    <p:sldId id="303" r:id="rId26"/>
    <p:sldId id="265" r:id="rId27"/>
    <p:sldId id="304" r:id="rId28"/>
    <p:sldId id="279" r:id="rId29"/>
    <p:sldId id="280" r:id="rId30"/>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98C"/>
    <a:srgbClr val="FF9BDC"/>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6" d="100"/>
          <a:sy n="86" d="100"/>
        </p:scale>
        <p:origin x="56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1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3.png"/><Relationship Id="rId6" Type="http://schemas.openxmlformats.org/officeDocument/2006/relationships/tags" Target="../tags/tag9.xml"/><Relationship Id="rId5" Type="http://schemas.openxmlformats.org/officeDocument/2006/relationships/image" Target="../media/image22.png"/><Relationship Id="rId4" Type="http://schemas.openxmlformats.org/officeDocument/2006/relationships/tags" Target="../tags/tag8.xml"/><Relationship Id="rId3" Type="http://schemas.openxmlformats.org/officeDocument/2006/relationships/image" Target="../media/image21.png"/><Relationship Id="rId2" Type="http://schemas.openxmlformats.org/officeDocument/2006/relationships/tags" Target="../tags/tag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tags" Target="../tags/tag10.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31.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tags" Target="../tags/tag12.xml"/><Relationship Id="rId4" Type="http://schemas.openxmlformats.org/officeDocument/2006/relationships/image" Target="../media/image40.png"/><Relationship Id="rId3" Type="http://schemas.openxmlformats.org/officeDocument/2006/relationships/tags" Target="../tags/tag11.xml"/><Relationship Id="rId2" Type="http://schemas.openxmlformats.org/officeDocument/2006/relationships/image" Target="../media/image39.jpeg"/><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4.xml"/><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tags" Target="../tags/tag6.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39"/>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39"/>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39"/>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39"/>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39"/>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2" name="图片 1"/>
          <p:cNvPicPr>
            <a:picLocks noChangeAspect="1"/>
          </p:cNvPicPr>
          <p:nvPr>
            <p:custDataLst>
              <p:tags r:id="rId2"/>
            </p:custDataLst>
          </p:nvPr>
        </p:nvPicPr>
        <p:blipFill>
          <a:blip r:embed="rId3"/>
          <a:stretch>
            <a:fillRect/>
          </a:stretch>
        </p:blipFill>
        <p:spPr>
          <a:xfrm>
            <a:off x="6726555" y="2221865"/>
            <a:ext cx="457835" cy="369379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7668895" y="3317875"/>
            <a:ext cx="3891280" cy="1647825"/>
          </a:xfrm>
          <a:prstGeom prst="rect">
            <a:avLst/>
          </a:prstGeom>
        </p:spPr>
      </p:pic>
      <p:sp>
        <p:nvSpPr>
          <p:cNvPr id="6" name="文本框 5"/>
          <p:cNvSpPr txBox="1"/>
          <p:nvPr/>
        </p:nvSpPr>
        <p:spPr>
          <a:xfrm>
            <a:off x="710565" y="6032500"/>
            <a:ext cx="10850245" cy="368300"/>
          </a:xfrm>
          <a:prstGeom prst="rect">
            <a:avLst/>
          </a:prstGeom>
          <a:noFill/>
        </p:spPr>
        <p:txBody>
          <a:bodyPr wrap="square" rtlCol="0">
            <a:spAutoFit/>
          </a:bodyPr>
          <a:p>
            <a:r>
              <a:rPr lang="en-US" altLang="zh-CN"/>
              <a:t>APP</a:t>
            </a:r>
            <a:r>
              <a:rPr lang="zh-CN" altLang="en-US"/>
              <a:t>端消息中心入口在【学习】模块右上角信封图标内；</a:t>
            </a:r>
            <a:r>
              <a:rPr lang="en-US" altLang="zh-CN"/>
              <a:t>PC</a:t>
            </a:r>
            <a:r>
              <a:rPr lang="zh-CN" altLang="en-US"/>
              <a:t>端消息中心入口在学堂首页右侧工具栏内。</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2454275" y="1811020"/>
            <a:ext cx="2633345" cy="4221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共享课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共享课！</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共享课</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共享课</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2"/>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3"/>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102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142687" y="1455050"/>
            <a:ext cx="6336704" cy="4169410"/>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981614" y="1548059"/>
            <a:ext cx="6336704" cy="5795645"/>
          </a:xfrm>
          <a:prstGeom prst="rect">
            <a:avLst/>
          </a:prstGeom>
          <a:noFill/>
        </p:spPr>
        <p:txBody>
          <a:bodyPr wrap="square" rtlCol="0">
            <a:spAutoFit/>
          </a:bodyPr>
          <a:lstStyle/>
          <a:p>
            <a:pPr indent="457200" algn="l">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互动分=</a:t>
            </a:r>
            <a:r>
              <a:rPr 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（分子/分母）*互动分总分数*百分比</a:t>
            </a: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，最终四舍五入。</a:t>
            </a:r>
            <a:endParaRPr 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分母：本人单门课程下的提问、回答数相加，不包括自己删除的。</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分子：本人单门课程下有效回答（学生身份回答）的提问数和本人有效回答数相加，再乘以系统预设值。</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a:t>
            </a:r>
            <a:r>
              <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百分比范围在10%—100%之间，分母越大，则百分比越大。</a:t>
            </a:r>
            <a:r>
              <a:rPr 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分子的附加项：针对有效的单个提问或单个回答，有有效回答的提问有老师、同学回答围观，有效回答有老师、同学点赞评论，达到一定数量，则会额外增加一定的分子附加值，由系统自动计算。</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00000"/>
              </a:lnSpc>
              <a:spcBef>
                <a:spcPts val="1000"/>
              </a:spcBef>
              <a:defRPr/>
            </a:pPr>
            <a:endParaRPr sz="1600"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 name="图片 1"/>
          <p:cNvPicPr>
            <a:picLocks noChangeAspect="1"/>
          </p:cNvPicPr>
          <p:nvPr>
            <p:custDataLst>
              <p:tags r:id="rId2"/>
            </p:custDataLst>
          </p:nvPr>
        </p:nvPicPr>
        <p:blipFill>
          <a:blip r:embed="rId3"/>
          <a:stretch>
            <a:fillRect/>
          </a:stretch>
        </p:blipFill>
        <p:spPr>
          <a:xfrm>
            <a:off x="1447165" y="1548130"/>
            <a:ext cx="2911475" cy="3761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491355" y="1571625"/>
            <a:ext cx="6946900" cy="2476500"/>
          </a:xfrm>
          <a:prstGeom prst="rect">
            <a:avLst/>
          </a:prstGeom>
          <a:noFill/>
        </p:spPr>
        <p:txBody>
          <a:bodyPr wrap="square">
            <a:noAutofit/>
          </a:bodyPr>
          <a:lstStyle/>
          <a:p>
            <a:pPr indent="457200" algn="l">
              <a:lnSpc>
                <a:spcPct val="150000"/>
              </a:lnSpc>
              <a:spcBef>
                <a:spcPts val="10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注意事项</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系统审核屏蔽、审核人员删除、老师删除的提问和回答均“无效”；</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回答字数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少于3（含）</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，系统将直接判为“无效”。任何符号均不计数。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学习时间结束</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后发布的提问和回答均为“无效”；互动分在</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学习时间截止</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后固化，即最终的互动分会在学习时间结束后的凌晨进行计算，即次日上午学生看到的互动分即为</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最终得分</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
        <p:nvSpPr>
          <p:cNvPr id="2" name="文本框 1"/>
          <p:cNvSpPr txBox="1"/>
          <p:nvPr/>
        </p:nvSpPr>
        <p:spPr>
          <a:xfrm>
            <a:off x="4491990" y="4139565"/>
            <a:ext cx="6946265" cy="645160"/>
          </a:xfrm>
          <a:prstGeom prst="rect">
            <a:avLst/>
          </a:prstGeom>
          <a:noFill/>
        </p:spPr>
        <p:txBody>
          <a:bodyPr wrap="square" rtlCol="0">
            <a:spAutoFit/>
          </a:bodyPr>
          <a:p>
            <a:r>
              <a:rPr lang="zh-CN" altLang="en-US">
                <a:solidFill>
                  <a:srgbClr val="0070C0"/>
                </a:solidFill>
              </a:rPr>
              <a:t>欲知更多关于学习问答的攻略建议，点击课程【问答】入口后，在置顶的【课程问答小助手】下方文字处了解。</a:t>
            </a:r>
            <a:endParaRPr lang="zh-CN" altLang="en-US">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438467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一次</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有安排见面课学习的同学请注意，每次见面课回放可能由一个或是多个视频组成，需要完成全部视频观看才能获得本次见面课的全部分数；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394960"/>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图片 9"/>
          <p:cNvPicPr/>
          <p:nvPr/>
        </p:nvPicPr>
        <p:blipFill>
          <a:blip r:embed="rId2"/>
          <a:stretch>
            <a:fillRect/>
          </a:stretch>
        </p:blipFill>
        <p:spPr>
          <a:xfrm>
            <a:off x="1426844" y="1882453"/>
            <a:ext cx="8220723" cy="411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0769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153431"/>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235128" y="1325553"/>
            <a:ext cx="9851370" cy="506730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219456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学习时间”结束以后可以观看视频，但是不计“进度”和“分数”；打开考试时请注意看</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“考试注意事项”</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；点开试卷不作答，再关闭试卷，系统仍然计算时间，直至“考试答题时间”结束，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系统自动交卷。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1"/>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580390" y="1671955"/>
            <a:ext cx="4977765" cy="1889760"/>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a:t>
            </a:r>
            <a:r>
              <a:rPr lang="zh-CN" altLang="en-US" b="1" dirty="0">
                <a:solidFill>
                  <a:srgbClr val="FF0000"/>
                </a:solidFill>
                <a:latin typeface="微软雅黑" panose="020B0503020204020204" pitchFamily="34" charset="-122"/>
                <a:ea typeface="微软雅黑" panose="020B0503020204020204" pitchFamily="34" charset="-122"/>
              </a:rPr>
              <a:t>在线客服</a:t>
            </a:r>
            <a:r>
              <a:rPr lang="zh-CN" altLang="en-US" dirty="0">
                <a:latin typeface="微软雅黑" panose="020B0503020204020204" pitchFamily="34" charset="-122"/>
                <a:ea typeface="微软雅黑" panose="020B0503020204020204" pitchFamily="34" charset="-122"/>
              </a:rPr>
              <a:t>（蓝框</a:t>
            </a:r>
            <a:r>
              <a:rPr lang="zh-CN" altLang="en-US" dirty="0">
                <a:latin typeface="微软雅黑" panose="020B0503020204020204" pitchFamily="34" charset="-122"/>
                <a:ea typeface="微软雅黑" panose="020B0503020204020204" pitchFamily="34" charset="-122"/>
              </a:rPr>
              <a:t>所示）。平台使用操作说明请点击图中红色框所示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796270" y="5637530"/>
            <a:ext cx="615315" cy="3892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pic>
        <p:nvPicPr>
          <p:cNvPr id="2" name="图片 1"/>
          <p:cNvPicPr>
            <a:picLocks noChangeAspect="1"/>
          </p:cNvPicPr>
          <p:nvPr>
            <p:custDataLst>
              <p:tags r:id="rId3"/>
            </p:custDataLst>
          </p:nvPr>
        </p:nvPicPr>
        <p:blipFill>
          <a:blip r:embed="rId4"/>
          <a:stretch>
            <a:fillRect/>
          </a:stretch>
        </p:blipFill>
        <p:spPr>
          <a:xfrm>
            <a:off x="802640" y="3196590"/>
            <a:ext cx="2876550" cy="28956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14" name="图片 13"/>
          <p:cNvPicPr>
            <a:picLocks noChangeAspect="1"/>
          </p:cNvPicPr>
          <p:nvPr>
            <p:custDataLst>
              <p:tags r:id="rId5"/>
            </p:custDataLst>
          </p:nvPr>
        </p:nvPicPr>
        <p:blipFill>
          <a:blip r:embed="rId6"/>
          <a:stretch>
            <a:fillRect/>
          </a:stretch>
        </p:blipFill>
        <p:spPr>
          <a:xfrm>
            <a:off x="3744595" y="2809240"/>
            <a:ext cx="1733550" cy="367030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6675"/>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7313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953135"/>
          </a:xfrm>
          <a:prstGeom prst="rect">
            <a:avLst/>
          </a:prstGeom>
        </p:spPr>
        <p:txBody>
          <a:bodyPr wrap="square">
            <a:spAutoFit/>
          </a:bodyPr>
          <a:lstStyle/>
          <a:p>
            <a:pPr>
              <a:spcAft>
                <a:spcPts val="0"/>
              </a:spcAft>
            </a:pP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密码：</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Zhihuishu@</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学号后六位（</a:t>
            </a:r>
            <a:r>
              <a:rPr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若⼩于等于6位，则为全部学号</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），按提示操作即可。</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1471659" y="2627087"/>
            <a:ext cx="1979930" cy="3521710"/>
            <a:chOff x="2010" y="3202"/>
            <a:chExt cx="3118" cy="5546"/>
          </a:xfrm>
          <a:effectLst>
            <a:outerShdw blurRad="50800" dist="38100" dir="2700000" algn="tl" rotWithShape="0">
              <a:prstClr val="black">
                <a:alpha val="40000"/>
              </a:prstClr>
            </a:outerShdw>
          </a:effectLst>
        </p:grpSpPr>
        <p:pic>
          <p:nvPicPr>
            <p:cNvPr id="11" name="图片 10"/>
            <p:cNvPicPr>
              <a:picLocks noChangeAspect="1"/>
            </p:cNvPicPr>
            <p:nvPr>
              <p:custDataLst>
                <p:tags r:id="rId2"/>
              </p:custDataLst>
            </p:nvPr>
          </p:nvPicPr>
          <p:blipFill>
            <a:blip r:embed="rId3"/>
            <a:stretch>
              <a:fillRect/>
            </a:stretch>
          </p:blipFill>
          <p:spPr>
            <a:xfrm>
              <a:off x="2010" y="3202"/>
              <a:ext cx="3118" cy="5546"/>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514" y="2627087"/>
            <a:ext cx="1981200" cy="3522980"/>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4"/>
              </p:custDataLst>
            </p:nvPr>
          </p:nvPicPr>
          <p:blipFill>
            <a:blip r:embed="rId5"/>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199" y="2627087"/>
            <a:ext cx="1979930" cy="3521710"/>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6"/>
              </p:custDataLst>
            </p:nvPr>
          </p:nvPicPr>
          <p:blipFill>
            <a:blip r:embed="rId7"/>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23359" y="2627087"/>
            <a:ext cx="1981200" cy="352171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8"/>
              </p:custDataLst>
            </p:nvPr>
          </p:nvPicPr>
          <p:blipFill>
            <a:blip r:embed="rId9"/>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endParaRPr lang="zh-CN" altLang="en-US" sz="2000" dirty="0">
              <a:solidFill>
                <a:srgbClr val="5A514A"/>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2"/>
              </p:custDataLst>
            </p:nvPr>
          </p:nvPicPr>
          <p:blipFill>
            <a:blip r:embed="rId3"/>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4"/>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5281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383665"/>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老生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之前登陆过已有</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平台账号的同学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sym typeface="+mn-ea"/>
              </a:rPr>
              <a:t>已有智慧树平台账号的学生直接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学号及修改过的密码登录，即可看到已经导入的课程，如果学生的姓名改了，请及时在认证信息修改自己的姓名，否则收不到平台推送的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课程。</a:t>
            </a:r>
            <a:endParaRPr lang="zh-CN" altLang="en-US" sz="2000" dirty="0">
              <a:latin typeface="微软雅黑" panose="020B0503020204020204" pitchFamily="34" charset="-122"/>
              <a:ea typeface="微软雅黑" panose="020B0503020204020204" pitchFamily="34" charset="-122"/>
              <a:sym typeface="+mn-ea"/>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057914" y="274457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386965" y="2744470"/>
            <a:ext cx="1985010" cy="352996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14730"/>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按钮右上方有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14730"/>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功能，通过同学助力的方式帮助您重置密码，使您能够正常使用学习。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992" y="251333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667" y="252095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6382" y="251778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5"/>
            </p:custDataLst>
          </p:nvPr>
        </p:nvPicPr>
        <p:blipFill>
          <a:blip r:embed="rId6"/>
          <a:stretch>
            <a:fillRect/>
          </a:stretch>
        </p:blipFill>
        <p:spPr>
          <a:xfrm>
            <a:off x="1417320" y="2513330"/>
            <a:ext cx="2122170" cy="3512820"/>
          </a:xfrm>
          <a:prstGeom prst="rect">
            <a:avLst/>
          </a:prstGeom>
          <a:ln w="12700"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0444" y="2477341"/>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2979" y="2464006"/>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29138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142,&quot;width&quot;:2891}"/>
</p:tagLst>
</file>

<file path=ppt/tags/tag10.xml><?xml version="1.0" encoding="utf-8"?>
<p:tagLst xmlns:p="http://schemas.openxmlformats.org/presentationml/2006/main">
  <p:tag name="KSO_WM_UNIT_PLACING_PICTURE_USER_VIEWPORT" val="{&quot;height&quot;:13950,&quot;width&quot;:10800}"/>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COMMONDATA" val="eyJoZGlkIjoiNTQ5YTlhNTIzOGI0MDBjZmQxNzViMTZhODk2YWI3MmYifQ=="/>
  <p:tag name="KSO_WPP_MARK_KEY" val="13eb56d6-3c4e-4b4f-8d8b-2b8b9b1332e1"/>
</p:tagLst>
</file>

<file path=ppt/tags/tag2.xml><?xml version="1.0" encoding="utf-8"?>
<p:tagLst xmlns:p="http://schemas.openxmlformats.org/presentationml/2006/main">
  <p:tag name="KSO_WM_UNIT_PLACING_PICTURE_USER_VIEWPORT" val="{&quot;height&quot;:5143,&quot;width&quot;:2892}"/>
</p:tagLst>
</file>

<file path=ppt/tags/tag3.xml><?xml version="1.0" encoding="utf-8"?>
<p:tagLst xmlns:p="http://schemas.openxmlformats.org/presentationml/2006/main">
  <p:tag name="KSO_WM_UNIT_PLACING_PICTURE_USER_VIEWPORT" val="{&quot;height&quot;:5143,&quot;width&quot;:2891}"/>
</p:tagLst>
</file>

<file path=ppt/tags/tag4.xml><?xml version="1.0" encoding="utf-8"?>
<p:tagLst xmlns:p="http://schemas.openxmlformats.org/presentationml/2006/main">
  <p:tag name="KSO_WM_UNIT_PLACING_PICTURE_USER_VIEWPORT" val="{&quot;height&quot;:5142,&quot;width&quot;:2892}"/>
</p:tagLst>
</file>

<file path=ppt/tags/tag5.xml><?xml version="1.0" encoding="utf-8"?>
<p:tagLst xmlns:p="http://schemas.openxmlformats.org/presentationml/2006/main">
  <p:tag name="KSO_WM_UNIT_PLACING_PICTURE_USER_VIEWPORT" val="{&quot;height&quot;:4901,&quot;width&quot;:2757}"/>
</p:tagLst>
</file>

<file path=ppt/tags/tag6.xml><?xml version="1.0" encoding="utf-8"?>
<p:tagLst xmlns:p="http://schemas.openxmlformats.org/presentationml/2006/main">
  <p:tag name="KSO_WM_BEAUTIFY_FLAG" val=""/>
  <p:tag name="KSO_WM_UNIT_PLACING_PICTURE_USER_VIEWPORT" val="{&quot;height&quot;:4420,&quot;width&quot;:2670}"/>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3252</Words>
  <Application>WPS 演示</Application>
  <PresentationFormat>宽屏</PresentationFormat>
  <Paragraphs>180</Paragraphs>
  <Slides>27</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27</vt:i4>
      </vt:variant>
    </vt:vector>
  </HeadingPairs>
  <TitlesOfParts>
    <vt:vector size="40" baseType="lpstr">
      <vt:lpstr>Arial</vt:lpstr>
      <vt:lpstr>宋体</vt:lpstr>
      <vt:lpstr>Wingdings</vt:lpstr>
      <vt:lpstr>印品黑体</vt:lpstr>
      <vt:lpstr>微软雅黑</vt:lpstr>
      <vt:lpstr>Arial Narrow</vt:lpstr>
      <vt:lpstr>黑体</vt:lpstr>
      <vt:lpstr>Calibri</vt:lpstr>
      <vt:lpstr>Arial Unicode MS</vt:lpstr>
      <vt:lpstr>等线 Light</vt:lpstr>
      <vt:lpstr>等线</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百合</cp:lastModifiedBy>
  <cp:revision>136</cp:revision>
  <dcterms:created xsi:type="dcterms:W3CDTF">2022-01-17T01:35:00Z</dcterms:created>
  <dcterms:modified xsi:type="dcterms:W3CDTF">2023-05-09T05:08:25Z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C0CBF661B3C247298A1964CBE6066D45</vt:lpwstr>
  </property>
</Properties>
</file>